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371" r:id="rId2"/>
    <p:sldId id="257" r:id="rId3"/>
    <p:sldId id="259" r:id="rId4"/>
    <p:sldId id="376" r:id="rId5"/>
    <p:sldId id="377" r:id="rId6"/>
    <p:sldId id="260" r:id="rId7"/>
    <p:sldId id="263" r:id="rId8"/>
    <p:sldId id="264" r:id="rId9"/>
    <p:sldId id="267" r:id="rId10"/>
    <p:sldId id="266" r:id="rId11"/>
    <p:sldId id="265" r:id="rId12"/>
    <p:sldId id="268" r:id="rId13"/>
    <p:sldId id="269" r:id="rId14"/>
    <p:sldId id="270" r:id="rId15"/>
    <p:sldId id="271" r:id="rId16"/>
    <p:sldId id="272" r:id="rId17"/>
    <p:sldId id="273" r:id="rId18"/>
    <p:sldId id="274" r:id="rId19"/>
    <p:sldId id="37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80" r:id="rId37"/>
    <p:sldId id="292" r:id="rId38"/>
    <p:sldId id="293" r:id="rId39"/>
    <p:sldId id="294" r:id="rId40"/>
    <p:sldId id="295" r:id="rId41"/>
    <p:sldId id="372"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9" r:id="rId95"/>
    <p:sldId id="350" r:id="rId96"/>
    <p:sldId id="351" r:id="rId97"/>
    <p:sldId id="352" r:id="rId98"/>
    <p:sldId id="353" r:id="rId99"/>
    <p:sldId id="37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75" r:id="rId1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 getting started</a:t>
            </a:r>
          </a:p>
        </p:txBody>
      </p:sp>
    </p:spTree>
    <p:extLst>
      <p:ext uri="{BB962C8B-B14F-4D97-AF65-F5344CB8AC3E}">
        <p14:creationId xmlns:p14="http://schemas.microsoft.com/office/powerpoint/2010/main" val="258830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hyperlink" Target="http://hl7.org/fhir/datatypes.html#codesys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hl7.org/fhir/resource.html" TargetMode="External"/><Relationship Id="rId2" Type="http://schemas.openxmlformats.org/officeDocument/2006/relationships/hyperlink" Target="http://hl7.org/fhir/dstu2/resource.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hl7.org/fhir/resourcelis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hl7.org/fhir/versions.html#matu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hyperlink" Target="https://hl7.org/fhir/terminologies.html#strengt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hyperlink" Target="https://fhir.cerner.com/millennium/r4/clinical/summary/condition/#terminology-bind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hl7.org/fhir/narrative.html#Narrat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hir.cerner.com/millennium/overview/#supported-resources-between-versions" TargetMode="External"/><Relationship Id="rId2" Type="http://schemas.openxmlformats.org/officeDocument/2006/relationships/hyperlink" Target="http://hl7.org/fhir/dstu2/narrative.html#Narrative"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5.png"/><Relationship Id="rId7" Type="http://schemas.openxmlformats.org/officeDocument/2006/relationships/hyperlink" Target="http://hl7.org/fhir/index.html"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hl7.org/fhir/dstu2/index.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hyperlink" Target="https://hl7.org/fhir/search.html#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hl7.org/fhir/download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hl7.org/fhir/http.html#pag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confluence.hl7.org/display/FHI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s://hl7.org/fhir/allergyintolerance.html#resourc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1.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hyperlink" Target="https://fhir.cerner.com/millennium/r4/clinical/medications/medication-administration/#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hyperlink" Target="https://hl7.org/fhir/extensibility.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directory.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hyperlink" Target="https://hl7.org/fhir/extension-patient-birthtime.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hl7.org/fhir/conformance-rules.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fhir-ehr-code.cerner.com/r4/ec2458f2-1e24-41c8-b71b-0e701af7583d/metadata?_format=js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hyperlink" Target="https://hl7.org/fhir/profilin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August 29</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body" idx="1"/>
          </p:nvPr>
        </p:nvSpPr>
        <p:spPr>
          <a:prstGeom prst="rect">
            <a:avLst/>
          </a:prstGeom>
        </p:spPr>
        <p:txBody>
          <a:bodyPr/>
          <a:lstStyle/>
          <a:p>
            <a:r>
              <a:rPr dirty="0"/>
              <a:t>Patient, Condition, </a:t>
            </a:r>
            <a:r>
              <a:rPr dirty="0" err="1"/>
              <a:t>Medication</a:t>
            </a:r>
            <a:r>
              <a:rPr lang="en-US" dirty="0" err="1"/>
              <a:t>Request</a:t>
            </a:r>
            <a:r>
              <a:rPr dirty="0"/>
              <a:t>…</a:t>
            </a:r>
          </a:p>
          <a:p>
            <a:r>
              <a:rPr dirty="0"/>
              <a:t>All resources have metadata</a:t>
            </a:r>
          </a:p>
          <a:p>
            <a:r>
              <a:rPr dirty="0"/>
              <a:t>All resources have narrative</a:t>
            </a:r>
          </a:p>
          <a:p>
            <a:r>
              <a:rPr dirty="0"/>
              <a:t>Structured data items</a:t>
            </a:r>
          </a:p>
          <a:p>
            <a:r>
              <a:rPr dirty="0"/>
              <a:t>[base]/[Resource] (case sensitive)</a:t>
            </a:r>
          </a:p>
          <a:p>
            <a:pPr lvl="1"/>
            <a:r>
              <a:rPr dirty="0"/>
              <a:t>[base]/Patient</a:t>
            </a:r>
          </a:p>
        </p:txBody>
      </p:sp>
      <p:sp>
        <p:nvSpPr>
          <p:cNvPr id="255" name="Shape 255"/>
          <p:cNvSpPr/>
          <p:nvPr/>
        </p:nvSpPr>
        <p:spPr>
          <a:xfrm>
            <a:off x="901786" y="12742909"/>
            <a:ext cx="6275757"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a:t>
            </a:r>
            <a:endParaRPr u="sng" dirty="0">
              <a:hlinkClick r:id="rId2"/>
            </a:endParaRPr>
          </a:p>
        </p:txBody>
      </p:sp>
      <p:sp>
        <p:nvSpPr>
          <p:cNvPr id="7" name="Shape 272">
            <a:extLst>
              <a:ext uri="{FF2B5EF4-FFF2-40B4-BE49-F238E27FC236}">
                <a16:creationId xmlns:a16="http://schemas.microsoft.com/office/drawing/2014/main" id="{4B7364F5-D993-41D5-AB19-E058D6551D23}"/>
              </a:ext>
            </a:extLst>
          </p:cNvPr>
          <p:cNvSpPr>
            <a:spLocks noGrp="1"/>
          </p:cNvSpPr>
          <p:nvPr>
            <p:ph type="title"/>
          </p:nvPr>
        </p:nvSpPr>
        <p:spPr>
          <a:xfrm>
            <a:off x="1689100" y="952500"/>
            <a:ext cx="21005800" cy="2286000"/>
          </a:xfrm>
          <a:prstGeom prst="rect">
            <a:avLst/>
          </a:prstGeom>
        </p:spPr>
        <p:txBody>
          <a:bodyPr>
            <a:noAutofit/>
          </a:bodyPr>
          <a:lstStyle/>
          <a:p>
            <a:r>
              <a:rPr lang="en-US" b="0" dirty="0">
                <a:solidFill>
                  <a:schemeClr val="tx1"/>
                </a:solidFill>
                <a:latin typeface="+mn-lt"/>
              </a:rPr>
              <a:t>Resources</a:t>
            </a:r>
            <a:endParaRPr b="0" dirty="0">
              <a:latin typeface="+mn-l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a:t>Basic</a:t>
            </a:r>
            <a:endParaRPr dirty="0"/>
          </a:p>
          <a:p>
            <a:r>
              <a:rPr lang="en-US" dirty="0" err="1"/>
              <a:t>CareTeam</a:t>
            </a:r>
            <a:endParaRPr dirty="0"/>
          </a:p>
          <a:p>
            <a:r>
              <a:rPr lang="en-US" dirty="0" err="1"/>
              <a:t>ChargeItem</a:t>
            </a:r>
            <a:endParaRPr dirty="0"/>
          </a:p>
          <a:p>
            <a:r>
              <a:rPr lang="en-US" dirty="0"/>
              <a:t>Coverage</a:t>
            </a:r>
            <a:endParaRPr dirty="0"/>
          </a:p>
          <a:p>
            <a:r>
              <a:rPr lang="en-US" dirty="0"/>
              <a:t>Location</a:t>
            </a:r>
            <a:endParaRPr dirty="0"/>
          </a:p>
          <a:p>
            <a:r>
              <a:rPr lang="en-US" dirty="0" err="1"/>
              <a:t>InsurancePlan</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NutritionOrder</a:t>
            </a:r>
            <a:endParaRPr dirty="0"/>
          </a:p>
          <a:p>
            <a:pPr marL="635000" indent="-635000" algn="l">
              <a:spcBef>
                <a:spcPts val="5900"/>
              </a:spcBef>
              <a:buSzPct val="75000"/>
              <a:buChar char="•"/>
              <a:defRPr sz="5200"/>
            </a:pPr>
            <a:r>
              <a:rPr lang="en-US" dirty="0"/>
              <a:t>Organization</a:t>
            </a:r>
            <a:endParaRPr dirty="0"/>
          </a:p>
          <a:p>
            <a:pPr marL="635000" indent="-635000" algn="l">
              <a:spcBef>
                <a:spcPts val="5900"/>
              </a:spcBef>
              <a:buSzPct val="75000"/>
              <a:buChar char="•"/>
              <a:defRPr sz="5200"/>
            </a:pPr>
            <a:r>
              <a:rPr lang="en-US" dirty="0" err="1"/>
              <a:t>Questionaire</a:t>
            </a:r>
            <a:endParaRPr dirty="0"/>
          </a:p>
          <a:p>
            <a:pPr marL="635000" indent="-635000" algn="l">
              <a:spcBef>
                <a:spcPts val="5900"/>
              </a:spcBef>
              <a:buSzPct val="75000"/>
              <a:buChar char="•"/>
              <a:defRPr sz="5200"/>
            </a:pPr>
            <a:r>
              <a:rPr lang="en-US" dirty="0" err="1"/>
              <a:t>QuestionaireResponse</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5" name="Shape 308">
            <a:extLst>
              <a:ext uri="{FF2B5EF4-FFF2-40B4-BE49-F238E27FC236}">
                <a16:creationId xmlns:a16="http://schemas.microsoft.com/office/drawing/2014/main" id="{1A394911-64FE-7AA6-3E1E-252CA7A86D93}"/>
              </a:ext>
            </a:extLst>
          </p:cNvPr>
          <p:cNvSpPr/>
          <p:nvPr/>
        </p:nvSpPr>
        <p:spPr>
          <a:xfrm>
            <a:off x="732120" y="12961927"/>
            <a:ext cx="16527180"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u="sng">
                <a:hlinkClick r:id="rId2"/>
              </a:defRPr>
            </a:lvl1pPr>
          </a:lstStyle>
          <a:p>
            <a:pPr>
              <a:defRPr u="none"/>
            </a:pPr>
            <a:r>
              <a:rPr lang="en-US" u="sng" dirty="0">
                <a:hlinkClick r:id="rId3"/>
              </a:rPr>
              <a:t>http://fhir.cerner.com/millennium/overview/#supported-resources-between-versions</a:t>
            </a:r>
            <a:endParaRPr u="sng" dirty="0">
              <a:hlinkClick r:id="rId2"/>
            </a:endParaRPr>
          </a:p>
        </p:txBody>
      </p:sp>
      <p:pic>
        <p:nvPicPr>
          <p:cNvPr id="3" name="Picture 2">
            <a:extLst>
              <a:ext uri="{FF2B5EF4-FFF2-40B4-BE49-F238E27FC236}">
                <a16:creationId xmlns:a16="http://schemas.microsoft.com/office/drawing/2014/main" id="{F41C471C-71B0-21C7-52C7-B607F040C7C4}"/>
              </a:ext>
            </a:extLst>
          </p:cNvPr>
          <p:cNvPicPr>
            <a:picLocks noChangeAspect="1"/>
          </p:cNvPicPr>
          <p:nvPr/>
        </p:nvPicPr>
        <p:blipFill>
          <a:blip r:embed="rId4"/>
          <a:stretch>
            <a:fillRect/>
          </a:stretch>
        </p:blipFill>
        <p:spPr>
          <a:xfrm>
            <a:off x="8243662" y="3238500"/>
            <a:ext cx="7896676" cy="9305965"/>
          </a:xfrm>
          <a:prstGeom prst="rect">
            <a:avLst/>
          </a:prstGeom>
        </p:spPr>
      </p:pic>
    </p:spTree>
    <p:extLst>
      <p:ext uri="{BB962C8B-B14F-4D97-AF65-F5344CB8AC3E}">
        <p14:creationId xmlns:p14="http://schemas.microsoft.com/office/powerpoint/2010/main" val="16635742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6D2AB-03A2-4187-A5BE-F5D087CE023A}"/>
              </a:ext>
            </a:extLst>
          </p:cNvPr>
          <p:cNvPicPr>
            <a:picLocks noChangeAspect="1"/>
          </p:cNvPicPr>
          <p:nvPr/>
        </p:nvPicPr>
        <p:blipFill>
          <a:blip r:embed="rId2"/>
          <a:stretch>
            <a:fillRect/>
          </a:stretch>
        </p:blipFill>
        <p:spPr>
          <a:xfrm>
            <a:off x="5184912" y="0"/>
            <a:ext cx="14014175" cy="13716000"/>
          </a:xfrm>
          <a:prstGeom prst="rect">
            <a:avLst/>
          </a:prstGeom>
        </p:spPr>
      </p:pic>
      <p:grpSp>
        <p:nvGrpSpPr>
          <p:cNvPr id="8" name="Group 139">
            <a:extLst>
              <a:ext uri="{FF2B5EF4-FFF2-40B4-BE49-F238E27FC236}">
                <a16:creationId xmlns:a16="http://schemas.microsoft.com/office/drawing/2014/main" id="{6DDD0AED-78AC-413B-B057-4B9EC27E77FD}"/>
              </a:ext>
            </a:extLst>
          </p:cNvPr>
          <p:cNvGrpSpPr/>
          <p:nvPr/>
        </p:nvGrpSpPr>
        <p:grpSpPr>
          <a:xfrm>
            <a:off x="5067299" y="3575957"/>
            <a:ext cx="14717588" cy="2886806"/>
            <a:chOff x="974475" y="13553"/>
            <a:chExt cx="14717586" cy="2639214"/>
          </a:xfrm>
        </p:grpSpPr>
        <p:pic>
          <p:nvPicPr>
            <p:cNvPr id="9" name="Picture 8">
              <a:extLst>
                <a:ext uri="{FF2B5EF4-FFF2-40B4-BE49-F238E27FC236}">
                  <a16:creationId xmlns:a16="http://schemas.microsoft.com/office/drawing/2014/main" id="{C4244931-A46C-48BA-9932-879DAA42BEF0}"/>
                </a:ext>
              </a:extLst>
            </p:cNvPr>
            <p:cNvPicPr>
              <a:picLocks/>
            </p:cNvPicPr>
            <p:nvPr/>
          </p:nvPicPr>
          <p:blipFill>
            <a:blip r:embed="rId3"/>
            <a:stretch>
              <a:fillRect/>
            </a:stretch>
          </p:blipFill>
          <p:spPr>
            <a:xfrm>
              <a:off x="974475" y="13553"/>
              <a:ext cx="10297886" cy="1239804"/>
            </a:xfrm>
            <a:prstGeom prst="rect">
              <a:avLst/>
            </a:prstGeom>
            <a:effectLst/>
          </p:spPr>
        </p:pic>
        <p:sp>
          <p:nvSpPr>
            <p:cNvPr id="10" name="Shape 137">
              <a:extLst>
                <a:ext uri="{FF2B5EF4-FFF2-40B4-BE49-F238E27FC236}">
                  <a16:creationId xmlns:a16="http://schemas.microsoft.com/office/drawing/2014/main" id="{EC4A3B4B-BC2A-4743-AF9A-215DC6246340}"/>
                </a:ext>
              </a:extLst>
            </p:cNvPr>
            <p:cNvSpPr/>
            <p:nvPr/>
          </p:nvSpPr>
          <p:spPr>
            <a:xfrm rot="10800000" flipH="1">
              <a:off x="11272361" y="871330"/>
              <a:ext cx="4419700" cy="1781437"/>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1" name="Shape 138">
              <a:extLst>
                <a:ext uri="{FF2B5EF4-FFF2-40B4-BE49-F238E27FC236}">
                  <a16:creationId xmlns:a16="http://schemas.microsoft.com/office/drawing/2014/main" id="{0CB42428-2FA0-4D6A-8F31-DFB8AD472598}"/>
                </a:ext>
              </a:extLst>
            </p:cNvPr>
            <p:cNvSpPr/>
            <p:nvPr/>
          </p:nvSpPr>
          <p:spPr>
            <a:xfrm>
              <a:off x="11577845" y="1330248"/>
              <a:ext cx="380873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Introductions</a:t>
              </a:r>
            </a:p>
          </p:txBody>
        </p:sp>
      </p:grpSp>
      <p:grpSp>
        <p:nvGrpSpPr>
          <p:cNvPr id="12" name="Group 134">
            <a:extLst>
              <a:ext uri="{FF2B5EF4-FFF2-40B4-BE49-F238E27FC236}">
                <a16:creationId xmlns:a16="http://schemas.microsoft.com/office/drawing/2014/main" id="{34EB25F8-2999-4EC4-8C01-2821B042BF08}"/>
              </a:ext>
            </a:extLst>
          </p:cNvPr>
          <p:cNvGrpSpPr/>
          <p:nvPr/>
        </p:nvGrpSpPr>
        <p:grpSpPr>
          <a:xfrm>
            <a:off x="5012872" y="195037"/>
            <a:ext cx="18640387" cy="2613478"/>
            <a:chOff x="14494" y="-83072"/>
            <a:chExt cx="18640386" cy="2613477"/>
          </a:xfrm>
        </p:grpSpPr>
        <p:pic>
          <p:nvPicPr>
            <p:cNvPr id="13" name="Picture 12">
              <a:extLst>
                <a:ext uri="{FF2B5EF4-FFF2-40B4-BE49-F238E27FC236}">
                  <a16:creationId xmlns:a16="http://schemas.microsoft.com/office/drawing/2014/main" id="{1500E9A3-4A23-42D7-8F3D-BB57B1D4E1C9}"/>
                </a:ext>
              </a:extLst>
            </p:cNvPr>
            <p:cNvPicPr>
              <a:picLocks/>
            </p:cNvPicPr>
            <p:nvPr/>
          </p:nvPicPr>
          <p:blipFill>
            <a:blip r:embed="rId5"/>
            <a:stretch>
              <a:fillRect/>
            </a:stretch>
          </p:blipFill>
          <p:spPr>
            <a:xfrm>
              <a:off x="14494" y="1725633"/>
              <a:ext cx="14303827" cy="804772"/>
            </a:xfrm>
            <a:prstGeom prst="rect">
              <a:avLst/>
            </a:prstGeom>
            <a:effectLst>
              <a:outerShdw blurRad="38100" dist="25400" dir="5400000" rotWithShape="0">
                <a:srgbClr val="000000">
                  <a:alpha val="50000"/>
                </a:srgbClr>
              </a:outerShdw>
            </a:effectLst>
          </p:spPr>
        </p:pic>
        <p:sp>
          <p:nvSpPr>
            <p:cNvPr id="14" name="Shape 132">
              <a:extLst>
                <a:ext uri="{FF2B5EF4-FFF2-40B4-BE49-F238E27FC236}">
                  <a16:creationId xmlns:a16="http://schemas.microsoft.com/office/drawing/2014/main" id="{D189CDC8-A7D4-4941-A2A8-67086407A100}"/>
                </a:ext>
              </a:extLst>
            </p:cNvPr>
            <p:cNvSpPr/>
            <p:nvPr/>
          </p:nvSpPr>
          <p:spPr>
            <a:xfrm>
              <a:off x="14235180" y="-83072"/>
              <a:ext cx="4419700" cy="1976663"/>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5" name="Shape 133">
              <a:extLst>
                <a:ext uri="{FF2B5EF4-FFF2-40B4-BE49-F238E27FC236}">
                  <a16:creationId xmlns:a16="http://schemas.microsoft.com/office/drawing/2014/main" id="{3DCEF9C7-6B06-4E5C-BB4E-83FBA44D786B}"/>
                </a:ext>
              </a:extLst>
            </p:cNvPr>
            <p:cNvSpPr/>
            <p:nvPr/>
          </p:nvSpPr>
          <p:spPr>
            <a:xfrm>
              <a:off x="14905789" y="473459"/>
              <a:ext cx="3078481" cy="863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Versioning</a:t>
              </a:r>
            </a:p>
          </p:txBody>
        </p:sp>
      </p:grpSp>
      <p:grpSp>
        <p:nvGrpSpPr>
          <p:cNvPr id="16" name="Group 149">
            <a:extLst>
              <a:ext uri="{FF2B5EF4-FFF2-40B4-BE49-F238E27FC236}">
                <a16:creationId xmlns:a16="http://schemas.microsoft.com/office/drawing/2014/main" id="{FBC5B134-9295-4199-9E75-D91C1284975A}"/>
              </a:ext>
            </a:extLst>
          </p:cNvPr>
          <p:cNvGrpSpPr/>
          <p:nvPr/>
        </p:nvGrpSpPr>
        <p:grpSpPr>
          <a:xfrm>
            <a:off x="765211" y="4514204"/>
            <a:ext cx="4419701" cy="2195613"/>
            <a:chOff x="0" y="0"/>
            <a:chExt cx="4419700" cy="2195612"/>
          </a:xfrm>
        </p:grpSpPr>
        <p:sp>
          <p:nvSpPr>
            <p:cNvPr id="18" name="Shape 147">
              <a:extLst>
                <a:ext uri="{FF2B5EF4-FFF2-40B4-BE49-F238E27FC236}">
                  <a16:creationId xmlns:a16="http://schemas.microsoft.com/office/drawing/2014/main" id="{C3E5AEC0-5287-4669-B72F-8D05F50B6B38}"/>
                </a:ext>
              </a:extLst>
            </p:cNvPr>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 name="Shape 148">
              <a:extLst>
                <a:ext uri="{FF2B5EF4-FFF2-40B4-BE49-F238E27FC236}">
                  <a16:creationId xmlns:a16="http://schemas.microsoft.com/office/drawing/2014/main" id="{A358AB1A-658D-4DE5-BB97-FB681BD11646}"/>
                </a:ext>
              </a:extLst>
            </p:cNvPr>
            <p:cNvSpPr/>
            <p:nvPr/>
          </p:nvSpPr>
          <p:spPr>
            <a:xfrm>
              <a:off x="62682" y="699741"/>
              <a:ext cx="4294444" cy="8720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a:t>Everything Else</a:t>
              </a:r>
              <a:endParaRPr dirty="0"/>
            </a:p>
          </p:txBody>
        </p:sp>
      </p:grpSp>
      <p:sp>
        <p:nvSpPr>
          <p:cNvPr id="24" name="Shape 130">
            <a:extLst>
              <a:ext uri="{FF2B5EF4-FFF2-40B4-BE49-F238E27FC236}">
                <a16:creationId xmlns:a16="http://schemas.microsoft.com/office/drawing/2014/main" id="{17AE768C-88E7-41D1-8A11-226B979CD702}"/>
              </a:ext>
            </a:extLst>
          </p:cNvPr>
          <p:cNvSpPr/>
          <p:nvPr/>
        </p:nvSpPr>
        <p:spPr>
          <a:xfrm>
            <a:off x="17207115" y="12643831"/>
            <a:ext cx="539410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6"/>
              </a:defRPr>
            </a:lvl1pPr>
          </a:lstStyle>
          <a:p>
            <a:pPr>
              <a:defRPr u="none"/>
            </a:pPr>
            <a:r>
              <a:rPr lang="en-US" u="sng" dirty="0">
                <a:hlinkClick r:id="rId7"/>
              </a:rPr>
              <a:t>http://hl7.org/fhir/index.html</a:t>
            </a:r>
            <a:endParaRPr u="sng" dirty="0">
              <a:hlinkClick r:id="rId6"/>
            </a:endParaRPr>
          </a:p>
        </p:txBody>
      </p:sp>
      <p:sp>
        <p:nvSpPr>
          <p:cNvPr id="25" name="Shape 180">
            <a:extLst>
              <a:ext uri="{FF2B5EF4-FFF2-40B4-BE49-F238E27FC236}">
                <a16:creationId xmlns:a16="http://schemas.microsoft.com/office/drawing/2014/main" id="{D73F500A-621B-4198-AD49-9F274A54AC84}"/>
              </a:ext>
            </a:extLst>
          </p:cNvPr>
          <p:cNvSpPr/>
          <p:nvPr/>
        </p:nvSpPr>
        <p:spPr>
          <a:xfrm>
            <a:off x="15895858" y="7414781"/>
            <a:ext cx="8016618" cy="3149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extLst>
      <p:ext uri="{BB962C8B-B14F-4D97-AF65-F5344CB8AC3E}">
        <p14:creationId xmlns:p14="http://schemas.microsoft.com/office/powerpoint/2010/main" val="2251223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12" grpId="0" animBg="1" advAuto="0"/>
      <p:bldP spid="12" grpId="1" animBg="1" advAuto="0"/>
      <p:bldP spid="16" grpId="0" animBg="1" advAuto="0"/>
      <p:bldP spid="16" grpId="1" animBg="1" advAuto="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rPr dirty="0"/>
              <a:t>“By ID”</a:t>
            </a:r>
          </a:p>
          <a:p>
            <a:r>
              <a:rPr lang="en-US" dirty="0"/>
              <a:t>GET </a:t>
            </a:r>
            <a:r>
              <a:rPr dirty="0"/>
              <a:t>[base]/[Resource]/[id]</a:t>
            </a:r>
          </a:p>
          <a:p>
            <a:r>
              <a:rPr lang="en-US" dirty="0"/>
              <a:t>GET </a:t>
            </a:r>
            <a:r>
              <a:rPr dirty="0"/>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lang="en-US" dirty="0"/>
              <a:t>FIN</a:t>
            </a:r>
            <a:endParaRPr dirty="0"/>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E2813-CEB6-46A3-B68D-F604CC41052D}"/>
              </a:ext>
            </a:extLst>
          </p:cNvPr>
          <p:cNvPicPr>
            <a:picLocks noChangeAspect="1"/>
          </p:cNvPicPr>
          <p:nvPr/>
        </p:nvPicPr>
        <p:blipFill>
          <a:blip r:embed="rId2"/>
          <a:stretch>
            <a:fillRect/>
          </a:stretch>
        </p:blipFill>
        <p:spPr>
          <a:xfrm>
            <a:off x="3124200" y="385315"/>
            <a:ext cx="18135599" cy="11989719"/>
          </a:xfrm>
          <a:prstGeom prst="rect">
            <a:avLst/>
          </a:prstGeom>
        </p:spPr>
      </p:pic>
      <p:sp>
        <p:nvSpPr>
          <p:cNvPr id="5" name="TextBox 4">
            <a:extLst>
              <a:ext uri="{FF2B5EF4-FFF2-40B4-BE49-F238E27FC236}">
                <a16:creationId xmlns:a16="http://schemas.microsoft.com/office/drawing/2014/main" id="{CFC3ADC1-B5B7-4EC6-86AE-22C0B4077795}"/>
              </a:ext>
            </a:extLst>
          </p:cNvPr>
          <p:cNvSpPr txBox="1"/>
          <p:nvPr/>
        </p:nvSpPr>
        <p:spPr>
          <a:xfrm>
            <a:off x="16431986" y="12699743"/>
            <a:ext cx="7766957"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500" dirty="0">
                <a:hlinkClick r:id="rId3"/>
              </a:rPr>
              <a:t>http://hl7.org/fhir/downloads.html</a:t>
            </a:r>
            <a:endParaRPr lang="en-US" sz="3500" dirty="0"/>
          </a:p>
        </p:txBody>
      </p:sp>
    </p:spTree>
    <p:extLst>
      <p:ext uri="{BB962C8B-B14F-4D97-AF65-F5344CB8AC3E}">
        <p14:creationId xmlns:p14="http://schemas.microsoft.com/office/powerpoint/2010/main" val="15190405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dirty="0">
                <a:latin typeface="+mj-lt"/>
                <a:ea typeface="+mj-ea"/>
                <a:cs typeface="+mj-cs"/>
                <a:sym typeface="Helvetica"/>
              </a:rPr>
              <a:t>Self</a:t>
            </a:r>
            <a:r>
              <a:rPr dirty="0"/>
              <a:t>, First, Previous</a:t>
            </a:r>
            <a:r>
              <a:rPr b="1" dirty="0">
                <a:latin typeface="+mj-lt"/>
                <a:ea typeface="+mj-ea"/>
                <a:cs typeface="+mj-cs"/>
                <a:sym typeface="Helvetica"/>
              </a:rPr>
              <a:t>, Next</a:t>
            </a:r>
            <a:r>
              <a:rPr dirty="0"/>
              <a:t>, Last</a:t>
            </a:r>
          </a:p>
          <a:p>
            <a:pPr marL="610576" indent="-610576" algn="l">
              <a:buSzPct val="75000"/>
              <a:buChar char="•"/>
            </a:pPr>
            <a:r>
              <a:rPr dirty="0"/>
              <a:t>Must use link as provided</a:t>
            </a:r>
          </a:p>
          <a:p>
            <a:pPr marL="1245576" lvl="1" indent="-610576" algn="l">
              <a:buSzPct val="75000"/>
              <a:buChar char="•"/>
            </a:pPr>
            <a:r>
              <a:rPr dirty="0"/>
              <a:t>Changing this has undefined consequences</a:t>
            </a:r>
          </a:p>
          <a:p>
            <a:pPr marL="610576" indent="-610576" algn="l">
              <a:buSzPct val="75000"/>
              <a:buChar char="•"/>
            </a:pPr>
            <a:r>
              <a:rPr dirty="0"/>
              <a:t>_count parameter</a:t>
            </a:r>
          </a:p>
          <a:p>
            <a:pPr marL="1245576" lvl="1" indent="-610576" algn="l">
              <a:buSzPct val="75000"/>
              <a:buChar char="•"/>
            </a:pPr>
            <a:r>
              <a:rPr dirty="0"/>
              <a:t>Less but not more</a:t>
            </a:r>
          </a:p>
          <a:p>
            <a:pPr marL="610576" indent="-610576" algn="l">
              <a:buSzPct val="75000"/>
              <a:buChar char="•"/>
            </a:pPr>
            <a:r>
              <a:rPr dirty="0"/>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6484041" y="12822665"/>
            <a:ext cx="7817931"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3"/>
              </a:defRPr>
            </a:lvl1pPr>
          </a:lstStyle>
          <a:p>
            <a:pPr>
              <a:defRPr u="none"/>
            </a:pPr>
            <a:r>
              <a:rPr lang="en-US" dirty="0">
                <a:hlinkClick r:id="rId4"/>
              </a:rPr>
              <a:t>https://confluence.hl7.org/display/FHIR</a:t>
            </a:r>
            <a:endParaRPr u="sng" dirty="0">
              <a:hlinkClick r:id="rId3"/>
            </a:endParaRPr>
          </a:p>
        </p:txBody>
      </p:sp>
      <p:pic>
        <p:nvPicPr>
          <p:cNvPr id="4" name="Picture 3">
            <a:extLst>
              <a:ext uri="{FF2B5EF4-FFF2-40B4-BE49-F238E27FC236}">
                <a16:creationId xmlns:a16="http://schemas.microsoft.com/office/drawing/2014/main" id="{22E5A24A-2D6E-4738-B32A-CDF447CDE91D}"/>
              </a:ext>
            </a:extLst>
          </p:cNvPr>
          <p:cNvPicPr>
            <a:picLocks noChangeAspect="1"/>
          </p:cNvPicPr>
          <p:nvPr/>
        </p:nvPicPr>
        <p:blipFill>
          <a:blip r:embed="rId5"/>
          <a:stretch>
            <a:fillRect/>
          </a:stretch>
        </p:blipFill>
        <p:spPr>
          <a:xfrm>
            <a:off x="1476261" y="1296881"/>
            <a:ext cx="21431478" cy="11122237"/>
          </a:xfrm>
          <a:prstGeom prst="rect">
            <a:avLst/>
          </a:prstGeom>
        </p:spPr>
      </p:pic>
      <p:sp>
        <p:nvSpPr>
          <p:cNvPr id="11" name="TextBox 10">
            <a:extLst>
              <a:ext uri="{FF2B5EF4-FFF2-40B4-BE49-F238E27FC236}">
                <a16:creationId xmlns:a16="http://schemas.microsoft.com/office/drawing/2014/main" id="{EFDAF61C-3545-48D2-8A83-BCE9D85DF2C5}"/>
              </a:ext>
            </a:extLst>
          </p:cNvPr>
          <p:cNvSpPr txBox="1"/>
          <p:nvPr/>
        </p:nvSpPr>
        <p:spPr>
          <a:xfrm>
            <a:off x="2860010" y="233651"/>
            <a:ext cx="1866398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200" b="0" i="0" u="none" strike="noStrike" cap="none" spc="0" normalizeH="0" baseline="0" dirty="0">
                <a:ln>
                  <a:noFill/>
                </a:ln>
                <a:solidFill>
                  <a:srgbClr val="000000"/>
                </a:solidFill>
                <a:effectLst/>
                <a:uFillTx/>
                <a:latin typeface="+mn-lt"/>
                <a:ea typeface="+mn-ea"/>
                <a:cs typeface="+mn-cs"/>
                <a:sym typeface="Helvetica Light"/>
              </a:rPr>
              <a:t>Support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a:t>
            </a:r>
            <a:r>
              <a:rPr lang="en-US" b="0" i="0" dirty="0">
                <a:solidFill>
                  <a:srgbClr val="212121"/>
                </a:solidFill>
                <a:effectLst/>
              </a:rPr>
              <a:t>12724070</a:t>
            </a:r>
            <a:r>
              <a:rPr lang="en-US" dirty="0"/>
              <a:t>)</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FD8DA-41B5-536F-07A0-1971207C9D0B}"/>
              </a:ext>
            </a:extLst>
          </p:cNvPr>
          <p:cNvPicPr>
            <a:picLocks noChangeAspect="1"/>
          </p:cNvPicPr>
          <p:nvPr/>
        </p:nvPicPr>
        <p:blipFill>
          <a:blip r:embed="rId2"/>
          <a:stretch>
            <a:fillRect/>
          </a:stretch>
        </p:blipFill>
        <p:spPr>
          <a:xfrm>
            <a:off x="6079819" y="977286"/>
            <a:ext cx="12224362" cy="11348064"/>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a:t>
            </a:r>
            <a:r>
              <a:rPr lang="en-US" sz="4800" dirty="0"/>
              <a:t>3</a:t>
            </a:r>
            <a:r>
              <a:rPr sz="4800" dirty="0"/>
              <a:t>.</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3" name="Picture 2">
            <a:extLst>
              <a:ext uri="{FF2B5EF4-FFF2-40B4-BE49-F238E27FC236}">
                <a16:creationId xmlns:a16="http://schemas.microsoft.com/office/drawing/2014/main" id="{A3ED7CC5-3F01-3C02-913E-CCFD30645D8F}"/>
              </a:ext>
            </a:extLst>
          </p:cNvPr>
          <p:cNvPicPr>
            <a:picLocks noChangeAspect="1"/>
          </p:cNvPicPr>
          <p:nvPr/>
        </p:nvPicPr>
        <p:blipFill>
          <a:blip r:embed="rId3"/>
          <a:stretch>
            <a:fillRect/>
          </a:stretch>
        </p:blipFill>
        <p:spPr>
          <a:xfrm>
            <a:off x="8466992" y="229661"/>
            <a:ext cx="14507308" cy="13256678"/>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330196" y="12674549"/>
            <a:ext cx="848469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3" name="Picture 2">
            <a:extLst>
              <a:ext uri="{FF2B5EF4-FFF2-40B4-BE49-F238E27FC236}">
                <a16:creationId xmlns:a16="http://schemas.microsoft.com/office/drawing/2014/main" id="{700A658D-F9C1-4363-B7B3-EB2739BE116D}"/>
              </a:ext>
            </a:extLst>
          </p:cNvPr>
          <p:cNvPicPr>
            <a:picLocks noChangeAspect="1"/>
          </p:cNvPicPr>
          <p:nvPr/>
        </p:nvPicPr>
        <p:blipFill>
          <a:blip r:embed="rId4"/>
          <a:stretch>
            <a:fillRect/>
          </a:stretch>
        </p:blipFill>
        <p:spPr>
          <a:xfrm>
            <a:off x="4643016" y="148143"/>
            <a:ext cx="15097967" cy="12104610"/>
          </a:xfrm>
          <a:prstGeom prst="rect">
            <a:avLst/>
          </a:prstGeom>
        </p:spPr>
      </p:pic>
      <p:sp>
        <p:nvSpPr>
          <p:cNvPr id="211" name="Shape 211"/>
          <p:cNvSpPr/>
          <p:nvPr/>
        </p:nvSpPr>
        <p:spPr>
          <a:xfrm>
            <a:off x="3461657" y="6858000"/>
            <a:ext cx="11283044" cy="2514600"/>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2" name="Shape 212"/>
          <p:cNvSpPr/>
          <p:nvPr/>
        </p:nvSpPr>
        <p:spPr>
          <a:xfrm>
            <a:off x="12600893" y="8936583"/>
            <a:ext cx="10736915"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Latest Millennium Production: </a:t>
            </a:r>
            <a:r>
              <a:rPr lang="en-US" dirty="0"/>
              <a:t>R4/4.0.1</a:t>
            </a:r>
            <a:endParaRPr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https://fhir-ehr-code.cerner.com/r4/ec2458f2-1e24-41c8-b71b-0e701af7583d/metadata?_format=json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8335</TotalTime>
  <Words>2990</Words>
  <Application>Microsoft Office PowerPoint</Application>
  <PresentationFormat>Custom</PresentationFormat>
  <Paragraphs>329</Paragraphs>
  <Slides>112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70</cp:revision>
  <dcterms:modified xsi:type="dcterms:W3CDTF">2022-08-29T01:49:20Z</dcterms:modified>
</cp:coreProperties>
</file>